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4" r:id="rId7"/>
    <p:sldId id="262" r:id="rId8"/>
    <p:sldId id="265"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107107B-E434-4F21-8FF8-40244941A46C}"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1331352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107107B-E434-4F21-8FF8-40244941A46C}"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2117102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107107B-E434-4F21-8FF8-40244941A46C}"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0DA461B-B110-489A-A622-E8C1E83A04A2}"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6229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107107B-E434-4F21-8FF8-40244941A46C}" type="datetimeFigureOut">
              <a:rPr lang="en-IN" smtClean="0"/>
              <a:t>08-05-2023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14328359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107107B-E434-4F21-8FF8-40244941A46C}" type="datetimeFigureOut">
              <a:rPr lang="en-IN" smtClean="0"/>
              <a:t>08-05-2023</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0DA461B-B110-489A-A622-E8C1E83A04A2}"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037792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107107B-E434-4F21-8FF8-40244941A46C}" type="datetimeFigureOut">
              <a:rPr lang="en-IN" smtClean="0"/>
              <a:t>08-05-2023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18675139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07107B-E434-4F21-8FF8-40244941A46C}"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460349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07107B-E434-4F21-8FF8-40244941A46C}"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2542877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07107B-E434-4F21-8FF8-40244941A46C}"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1740654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107107B-E434-4F21-8FF8-40244941A46C}"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1862242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107107B-E434-4F21-8FF8-40244941A46C}" type="datetimeFigureOut">
              <a:rPr lang="en-IN" smtClean="0"/>
              <a:t>08-05-2023</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156399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107107B-E434-4F21-8FF8-40244941A46C}" type="datetimeFigureOut">
              <a:rPr lang="en-IN" smtClean="0"/>
              <a:t>08-05-2023</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87172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107107B-E434-4F21-8FF8-40244941A46C}" type="datetimeFigureOut">
              <a:rPr lang="en-IN" smtClean="0"/>
              <a:t>08-05-2023</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3864295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07107B-E434-4F21-8FF8-40244941A46C}" type="datetimeFigureOut">
              <a:rPr lang="en-IN" smtClean="0"/>
              <a:t>08-05-2023</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1225203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107107B-E434-4F21-8FF8-40244941A46C}" type="datetimeFigureOut">
              <a:rPr lang="en-IN" smtClean="0"/>
              <a:t>08-05-2023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3082829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107107B-E434-4F21-8FF8-40244941A46C}" type="datetimeFigureOut">
              <a:rPr lang="en-IN" smtClean="0"/>
              <a:t>08-05-2023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0DA461B-B110-489A-A622-E8C1E83A04A2}" type="slidenum">
              <a:rPr lang="en-IN" smtClean="0"/>
              <a:t>‹#›</a:t>
            </a:fld>
            <a:endParaRPr lang="en-IN"/>
          </a:p>
        </p:txBody>
      </p:sp>
    </p:spTree>
    <p:extLst>
      <p:ext uri="{BB962C8B-B14F-4D97-AF65-F5344CB8AC3E}">
        <p14:creationId xmlns:p14="http://schemas.microsoft.com/office/powerpoint/2010/main" val="3144150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107107B-E434-4F21-8FF8-40244941A46C}" type="datetimeFigureOut">
              <a:rPr lang="en-IN" smtClean="0"/>
              <a:t>08-05-2023</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10DA461B-B110-489A-A622-E8C1E83A04A2}" type="slidenum">
              <a:rPr lang="en-IN" smtClean="0"/>
              <a:t>‹#›</a:t>
            </a:fld>
            <a:endParaRPr lang="en-IN"/>
          </a:p>
        </p:txBody>
      </p:sp>
    </p:spTree>
    <p:extLst>
      <p:ext uri="{BB962C8B-B14F-4D97-AF65-F5344CB8AC3E}">
        <p14:creationId xmlns:p14="http://schemas.microsoft.com/office/powerpoint/2010/main" val="206928729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125FA-A2A2-33EA-6CAD-0C7264F11310}"/>
              </a:ext>
            </a:extLst>
          </p:cNvPr>
          <p:cNvSpPr>
            <a:spLocks noGrp="1"/>
          </p:cNvSpPr>
          <p:nvPr>
            <p:ph type="ctrTitle"/>
          </p:nvPr>
        </p:nvSpPr>
        <p:spPr>
          <a:xfrm>
            <a:off x="1320950" y="680930"/>
            <a:ext cx="7766936" cy="1646302"/>
          </a:xfrm>
        </p:spPr>
        <p:txBody>
          <a:bodyPr>
            <a:normAutofit fontScale="90000"/>
          </a:bodyPr>
          <a:lstStyle/>
          <a:p>
            <a:pPr algn="ctr"/>
            <a:r>
              <a:rPr lang="en-IN" sz="3200" b="1" dirty="0"/>
              <a:t>DEEP LEARNING IN SPEECH RECOGNITION</a:t>
            </a:r>
            <a:br>
              <a:rPr lang="en-IN" sz="3200" dirty="0"/>
            </a:br>
            <a:r>
              <a:rPr lang="en-IN" sz="1800" dirty="0"/>
              <a:t>ADVANCE MACHINE LEARNING</a:t>
            </a:r>
            <a:br>
              <a:rPr lang="en-IN" sz="1800" dirty="0"/>
            </a:br>
            <a:br>
              <a:rPr lang="en-IN" sz="1800" dirty="0"/>
            </a:br>
            <a:endParaRPr lang="en-IN" sz="1800" dirty="0"/>
          </a:p>
        </p:txBody>
      </p:sp>
      <p:sp>
        <p:nvSpPr>
          <p:cNvPr id="3" name="Subtitle 2">
            <a:extLst>
              <a:ext uri="{FF2B5EF4-FFF2-40B4-BE49-F238E27FC236}">
                <a16:creationId xmlns:a16="http://schemas.microsoft.com/office/drawing/2014/main" id="{133A50E9-4DF7-67E1-0A97-A6EA426DA84D}"/>
              </a:ext>
            </a:extLst>
          </p:cNvPr>
          <p:cNvSpPr>
            <a:spLocks noGrp="1"/>
          </p:cNvSpPr>
          <p:nvPr>
            <p:ph type="subTitle" idx="1"/>
          </p:nvPr>
        </p:nvSpPr>
        <p:spPr/>
        <p:txBody>
          <a:bodyPr/>
          <a:lstStyle/>
          <a:p>
            <a:r>
              <a:rPr lang="en-IN" dirty="0"/>
              <a:t>GOWTHAM CHAKRI MALLEPAKA </a:t>
            </a:r>
          </a:p>
          <a:p>
            <a:r>
              <a:rPr lang="en-IN" dirty="0"/>
              <a:t>811240979</a:t>
            </a:r>
          </a:p>
        </p:txBody>
      </p:sp>
      <p:pic>
        <p:nvPicPr>
          <p:cNvPr id="8" name="Recorded Sound">
            <a:hlinkClick r:id="" action="ppaction://media"/>
            <a:extLst>
              <a:ext uri="{FF2B5EF4-FFF2-40B4-BE49-F238E27FC236}">
                <a16:creationId xmlns:a16="http://schemas.microsoft.com/office/drawing/2014/main" id="{7F5C1F67-323B-FF73-1FE7-6B338E1CF3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67179" y="4777379"/>
            <a:ext cx="406400" cy="406400"/>
          </a:xfrm>
          <a:prstGeom prst="rect">
            <a:avLst/>
          </a:prstGeom>
        </p:spPr>
      </p:pic>
    </p:spTree>
    <p:extLst>
      <p:ext uri="{BB962C8B-B14F-4D97-AF65-F5344CB8AC3E}">
        <p14:creationId xmlns:p14="http://schemas.microsoft.com/office/powerpoint/2010/main" val="4112748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7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19AA2-269D-50ED-07DB-B699A7DEBFD0}"/>
              </a:ext>
            </a:extLst>
          </p:cNvPr>
          <p:cNvSpPr>
            <a:spLocks noGrp="1"/>
          </p:cNvSpPr>
          <p:nvPr>
            <p:ph type="title"/>
          </p:nvPr>
        </p:nvSpPr>
        <p:spPr/>
        <p:txBody>
          <a:bodyPr/>
          <a:lstStyle/>
          <a:p>
            <a:pPr algn="ctr"/>
            <a:r>
              <a:rPr lang="en-IN" dirty="0"/>
              <a:t>INTRODUCTION</a:t>
            </a:r>
          </a:p>
        </p:txBody>
      </p:sp>
      <p:sp>
        <p:nvSpPr>
          <p:cNvPr id="3" name="Content Placeholder 2">
            <a:extLst>
              <a:ext uri="{FF2B5EF4-FFF2-40B4-BE49-F238E27FC236}">
                <a16:creationId xmlns:a16="http://schemas.microsoft.com/office/drawing/2014/main" id="{504C558E-61EF-9B46-B586-6CFC325448FA}"/>
              </a:ext>
            </a:extLst>
          </p:cNvPr>
          <p:cNvSpPr>
            <a:spLocks noGrp="1"/>
          </p:cNvSpPr>
          <p:nvPr>
            <p:ph idx="1"/>
          </p:nvPr>
        </p:nvSpPr>
        <p:spPr>
          <a:xfrm>
            <a:off x="2983775" y="1383753"/>
            <a:ext cx="8596668" cy="3880773"/>
          </a:xfrm>
        </p:spPr>
        <p:txBody>
          <a:bodyPr>
            <a:normAutofit/>
          </a:bodyPr>
          <a:lstStyle/>
          <a:p>
            <a:pPr marL="0" indent="0">
              <a:buNone/>
            </a:pPr>
            <a:r>
              <a:rPr lang="en-US" dirty="0"/>
              <a:t>Speech recognition is the process of converting spoken language into text using AI and computer science. Deep learning is a popular method for improving the accuracy and reliability of speech recognition systems. Speech signals are usually processed using RNNs or CNNs, and represented as spectrograms or MFCCs. DNN-HMM is a widely used model for speech recognition, which combines deep neural networks with traditional HMMs to capture both temporal and spectral features of speech.</a:t>
            </a:r>
          </a:p>
          <a:p>
            <a:pPr marL="0" indent="0">
              <a:buNone/>
            </a:pPr>
            <a:r>
              <a:rPr lang="en-US" dirty="0"/>
              <a:t> Other approaches include end-to-end models and hybrid models. Speech recognition has practical applications in areas such as voice assistants, dictation software, and transcription services.</a:t>
            </a:r>
            <a:endParaRPr lang="en-IN" dirty="0"/>
          </a:p>
        </p:txBody>
      </p:sp>
      <p:pic>
        <p:nvPicPr>
          <p:cNvPr id="4" name="Picture 3">
            <a:extLst>
              <a:ext uri="{FF2B5EF4-FFF2-40B4-BE49-F238E27FC236}">
                <a16:creationId xmlns:a16="http://schemas.microsoft.com/office/drawing/2014/main" id="{C1870D8A-2CDA-3EFB-28BF-EDF57C332171}"/>
              </a:ext>
            </a:extLst>
          </p:cNvPr>
          <p:cNvPicPr>
            <a:picLocks noChangeAspect="1"/>
          </p:cNvPicPr>
          <p:nvPr/>
        </p:nvPicPr>
        <p:blipFill>
          <a:blip r:embed="rId4"/>
          <a:stretch>
            <a:fillRect/>
          </a:stretch>
        </p:blipFill>
        <p:spPr>
          <a:xfrm>
            <a:off x="4311911" y="4510867"/>
            <a:ext cx="5285243" cy="1723023"/>
          </a:xfrm>
          <a:prstGeom prst="rect">
            <a:avLst/>
          </a:prstGeom>
        </p:spPr>
      </p:pic>
      <p:pic>
        <p:nvPicPr>
          <p:cNvPr id="6" name="Recorded Sound">
            <a:hlinkClick r:id="" action="ppaction://media"/>
            <a:extLst>
              <a:ext uri="{FF2B5EF4-FFF2-40B4-BE49-F238E27FC236}">
                <a16:creationId xmlns:a16="http://schemas.microsoft.com/office/drawing/2014/main" id="{C803D19E-E405-6E0A-7DD5-23A8244B77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52721" y="5611426"/>
            <a:ext cx="489119" cy="489119"/>
          </a:xfrm>
          <a:prstGeom prst="rect">
            <a:avLst/>
          </a:prstGeom>
        </p:spPr>
      </p:pic>
    </p:spTree>
    <p:extLst>
      <p:ext uri="{BB962C8B-B14F-4D97-AF65-F5344CB8AC3E}">
        <p14:creationId xmlns:p14="http://schemas.microsoft.com/office/powerpoint/2010/main" val="3274795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6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2A79D-D98A-73C3-625A-D4349D7F92E3}"/>
              </a:ext>
            </a:extLst>
          </p:cNvPr>
          <p:cNvSpPr>
            <a:spLocks noGrp="1"/>
          </p:cNvSpPr>
          <p:nvPr>
            <p:ph type="title"/>
          </p:nvPr>
        </p:nvSpPr>
        <p:spPr/>
        <p:txBody>
          <a:bodyPr/>
          <a:lstStyle/>
          <a:p>
            <a:r>
              <a:rPr lang="en-IN" dirty="0"/>
              <a:t>METHODS USED </a:t>
            </a:r>
          </a:p>
        </p:txBody>
      </p:sp>
      <p:sp>
        <p:nvSpPr>
          <p:cNvPr id="3" name="Content Placeholder 2">
            <a:extLst>
              <a:ext uri="{FF2B5EF4-FFF2-40B4-BE49-F238E27FC236}">
                <a16:creationId xmlns:a16="http://schemas.microsoft.com/office/drawing/2014/main" id="{7B78F83A-9440-A842-D334-3F63AC006A5B}"/>
              </a:ext>
            </a:extLst>
          </p:cNvPr>
          <p:cNvSpPr>
            <a:spLocks noGrp="1"/>
          </p:cNvSpPr>
          <p:nvPr>
            <p:ph idx="1"/>
          </p:nvPr>
        </p:nvSpPr>
        <p:spPr>
          <a:xfrm>
            <a:off x="1567457" y="1264555"/>
            <a:ext cx="8596668" cy="3880773"/>
          </a:xfrm>
        </p:spPr>
        <p:txBody>
          <a:bodyPr>
            <a:normAutofit/>
          </a:bodyPr>
          <a:lstStyle/>
          <a:p>
            <a:r>
              <a:rPr lang="en-IN" b="1" dirty="0"/>
              <a:t>CNN</a:t>
            </a:r>
          </a:p>
          <a:p>
            <a:pPr marL="0" indent="0">
              <a:buNone/>
            </a:pPr>
            <a:r>
              <a:rPr lang="en-US" dirty="0"/>
              <a:t>In particular, CNNs have been utilized successfully in acoustic modeling, which converts audio inputs into phonemes, in speech recognition. Because of its ability to extract valuable information from audio sources using convolutional and pooling layers, CNNs are excellent in this. In voice recognition applications, time-delay neural networks are a popular CNN-based design. They are frequently utilized in cutting-edge systems and have showed promise in boosting accuracy.</a:t>
            </a:r>
          </a:p>
          <a:p>
            <a:pPr marL="0" indent="0">
              <a:buNone/>
            </a:pPr>
            <a:endParaRPr lang="en-US" dirty="0"/>
          </a:p>
          <a:p>
            <a:pPr marL="0" indent="0">
              <a:buNone/>
            </a:pPr>
            <a:endParaRPr lang="en-IN" dirty="0"/>
          </a:p>
        </p:txBody>
      </p:sp>
      <p:pic>
        <p:nvPicPr>
          <p:cNvPr id="4" name="Picture 3">
            <a:extLst>
              <a:ext uri="{FF2B5EF4-FFF2-40B4-BE49-F238E27FC236}">
                <a16:creationId xmlns:a16="http://schemas.microsoft.com/office/drawing/2014/main" id="{4DB5102B-FBE9-ECA8-14E9-4CC5C2773C54}"/>
              </a:ext>
            </a:extLst>
          </p:cNvPr>
          <p:cNvPicPr>
            <a:picLocks noChangeAspect="1"/>
          </p:cNvPicPr>
          <p:nvPr/>
        </p:nvPicPr>
        <p:blipFill>
          <a:blip r:embed="rId4"/>
          <a:stretch>
            <a:fillRect/>
          </a:stretch>
        </p:blipFill>
        <p:spPr>
          <a:xfrm>
            <a:off x="3608366" y="4191001"/>
            <a:ext cx="4514850" cy="1524000"/>
          </a:xfrm>
          <a:prstGeom prst="rect">
            <a:avLst/>
          </a:prstGeom>
        </p:spPr>
      </p:pic>
      <p:pic>
        <p:nvPicPr>
          <p:cNvPr id="6" name="Recorded Sound">
            <a:hlinkClick r:id="" action="ppaction://media"/>
            <a:extLst>
              <a:ext uri="{FF2B5EF4-FFF2-40B4-BE49-F238E27FC236}">
                <a16:creationId xmlns:a16="http://schemas.microsoft.com/office/drawing/2014/main" id="{971B311C-6996-D12A-DAD1-CB3598A461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84397" y="5877035"/>
            <a:ext cx="406400" cy="406400"/>
          </a:xfrm>
          <a:prstGeom prst="rect">
            <a:avLst/>
          </a:prstGeom>
        </p:spPr>
      </p:pic>
    </p:spTree>
    <p:extLst>
      <p:ext uri="{BB962C8B-B14F-4D97-AF65-F5344CB8AC3E}">
        <p14:creationId xmlns:p14="http://schemas.microsoft.com/office/powerpoint/2010/main" val="616880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8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3783B-9374-7EA6-CFE8-24AA9FB9A743}"/>
              </a:ext>
            </a:extLst>
          </p:cNvPr>
          <p:cNvSpPr>
            <a:spLocks noGrp="1"/>
          </p:cNvSpPr>
          <p:nvPr>
            <p:ph type="title"/>
          </p:nvPr>
        </p:nvSpPr>
        <p:spPr/>
        <p:txBody>
          <a:bodyPr>
            <a:normAutofit fontScale="90000"/>
          </a:bodyPr>
          <a:lstStyle/>
          <a:p>
            <a:r>
              <a:rPr lang="en-IN" b="1" dirty="0">
                <a:latin typeface="Times New Roman" panose="02020603050405020304" pitchFamily="18" charset="0"/>
                <a:cs typeface="Times New Roman" panose="02020603050405020304" pitchFamily="18" charset="0"/>
              </a:rPr>
              <a:t>RNN</a:t>
            </a:r>
            <a:br>
              <a:rPr lang="en-IN" dirty="0">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r>
              <a:rPr lang="en-US" sz="2700" dirty="0">
                <a:latin typeface="Times New Roman" panose="02020603050405020304" pitchFamily="18" charset="0"/>
                <a:cs typeface="Times New Roman" panose="02020603050405020304" pitchFamily="18" charset="0"/>
              </a:rPr>
              <a:t>Due to its capacity to process sequential input, which is necessary for processing speech signals, recurrent neural networks (RNNs) have been widely used in speech recognition. RNNs are a sort of neural network that can deal with input sequences of various lengths and learn to capture temporal dependencies in the input data</a:t>
            </a:r>
            <a:endParaRPr lang="en-IN" sz="2700"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1ED1F692-7E03-DE5E-87DA-0B4868208FD7}"/>
              </a:ext>
            </a:extLst>
          </p:cNvPr>
          <p:cNvPicPr>
            <a:picLocks noGrp="1" noChangeAspect="1"/>
          </p:cNvPicPr>
          <p:nvPr>
            <p:ph idx="1"/>
          </p:nvPr>
        </p:nvPicPr>
        <p:blipFill>
          <a:blip r:embed="rId4"/>
          <a:stretch>
            <a:fillRect/>
          </a:stretch>
        </p:blipFill>
        <p:spPr>
          <a:xfrm>
            <a:off x="4136993" y="3645061"/>
            <a:ext cx="5391505" cy="2615878"/>
          </a:xfrm>
          <a:prstGeom prst="rect">
            <a:avLst/>
          </a:prstGeom>
        </p:spPr>
      </p:pic>
      <p:pic>
        <p:nvPicPr>
          <p:cNvPr id="6" name="Recorded Sound">
            <a:hlinkClick r:id="" action="ppaction://media"/>
            <a:extLst>
              <a:ext uri="{FF2B5EF4-FFF2-40B4-BE49-F238E27FC236}">
                <a16:creationId xmlns:a16="http://schemas.microsoft.com/office/drawing/2014/main" id="{84415B90-6B9F-0A85-E8A2-76E67DA726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31129" y="5827490"/>
            <a:ext cx="406400" cy="406400"/>
          </a:xfrm>
          <a:prstGeom prst="rect">
            <a:avLst/>
          </a:prstGeom>
        </p:spPr>
      </p:pic>
    </p:spTree>
    <p:extLst>
      <p:ext uri="{BB962C8B-B14F-4D97-AF65-F5344CB8AC3E}">
        <p14:creationId xmlns:p14="http://schemas.microsoft.com/office/powerpoint/2010/main" val="1155986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8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B9C24-EDAF-6A52-7354-FEA06F82F85B}"/>
              </a:ext>
            </a:extLst>
          </p:cNvPr>
          <p:cNvSpPr>
            <a:spLocks noGrp="1"/>
          </p:cNvSpPr>
          <p:nvPr>
            <p:ph type="title"/>
          </p:nvPr>
        </p:nvSpPr>
        <p:spPr/>
        <p:txBody>
          <a:bodyPr>
            <a:normAutofit/>
          </a:bodyPr>
          <a:lstStyle/>
          <a:p>
            <a:r>
              <a:rPr lang="en-IN" sz="3200" b="1" dirty="0"/>
              <a:t>APPLICATION WHERE THIS COULD BE USED</a:t>
            </a:r>
          </a:p>
        </p:txBody>
      </p:sp>
      <p:sp>
        <p:nvSpPr>
          <p:cNvPr id="3" name="Content Placeholder 2">
            <a:extLst>
              <a:ext uri="{FF2B5EF4-FFF2-40B4-BE49-F238E27FC236}">
                <a16:creationId xmlns:a16="http://schemas.microsoft.com/office/drawing/2014/main" id="{BEACDCA3-7DCB-4A62-BCA1-7D08434F3837}"/>
              </a:ext>
            </a:extLst>
          </p:cNvPr>
          <p:cNvSpPr>
            <a:spLocks noGrp="1"/>
          </p:cNvSpPr>
          <p:nvPr>
            <p:ph idx="1"/>
          </p:nvPr>
        </p:nvSpPr>
        <p:spPr>
          <a:xfrm>
            <a:off x="2516623" y="1383738"/>
            <a:ext cx="9054988" cy="4850152"/>
          </a:xfrm>
        </p:spPr>
        <p:txBody>
          <a:bodyPr>
            <a:normAutofit fontScale="92500" lnSpcReduction="20000"/>
          </a:bodyPr>
          <a:lstStyle/>
          <a:p>
            <a:pPr>
              <a:lnSpc>
                <a:spcPct val="107000"/>
              </a:lnSpc>
              <a:spcAft>
                <a:spcPts val="800"/>
              </a:spcAft>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Healthcare</a:t>
            </a:r>
          </a:p>
          <a:p>
            <a:pPr marL="0" indent="0">
              <a:lnSpc>
                <a:spcPct val="107000"/>
              </a:lnSpc>
              <a:spcAft>
                <a:spcPts val="800"/>
              </a:spcAft>
              <a:buNone/>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Deep learning-based voice recognition has several uses in the financial, customer service, and automotive industries as well as in healthcare for medical transcription and diagnostics as well as for activities including transcribing, automation, and safety.</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200000"/>
              </a:lnSpc>
              <a:spcAft>
                <a:spcPts val="800"/>
              </a:spcAft>
              <a:buNone/>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Transportation: </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Deep learning-based voice recognition is utilized in the transportation industry to provide directions and allow hands-free management of vehicle functions without endangering other road users. </a:t>
            </a:r>
          </a:p>
          <a:p>
            <a:pPr marL="0" indent="0" algn="just">
              <a:lnSpc>
                <a:spcPct val="200000"/>
              </a:lnSpc>
              <a:spcAft>
                <a:spcPts val="800"/>
              </a:spcAft>
              <a:buNone/>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Security: </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Security use deep learning-based voice recognition to verify a person's identification and deter criminality</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Recorded Sound">
            <a:hlinkClick r:id="" action="ppaction://media"/>
            <a:extLst>
              <a:ext uri="{FF2B5EF4-FFF2-40B4-BE49-F238E27FC236}">
                <a16:creationId xmlns:a16="http://schemas.microsoft.com/office/drawing/2014/main" id="{B474B7CE-88DC-06B1-43F4-2E5194B989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09626" y="6233890"/>
            <a:ext cx="406400" cy="406400"/>
          </a:xfrm>
          <a:prstGeom prst="rect">
            <a:avLst/>
          </a:prstGeom>
        </p:spPr>
      </p:pic>
    </p:spTree>
    <p:extLst>
      <p:ext uri="{BB962C8B-B14F-4D97-AF65-F5344CB8AC3E}">
        <p14:creationId xmlns:p14="http://schemas.microsoft.com/office/powerpoint/2010/main" val="182928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3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3E096-B6E3-0425-1804-DDF0C163EEE9}"/>
              </a:ext>
            </a:extLst>
          </p:cNvPr>
          <p:cNvSpPr>
            <a:spLocks noGrp="1"/>
          </p:cNvSpPr>
          <p:nvPr>
            <p:ph type="title"/>
          </p:nvPr>
        </p:nvSpPr>
        <p:spPr/>
        <p:txBody>
          <a:bodyPr>
            <a:normAutofit/>
          </a:bodyPr>
          <a:lstStyle/>
          <a:p>
            <a:r>
              <a:rPr lang="en-US" sz="3600" b="1" kern="0" dirty="0">
                <a:solidFill>
                  <a:srgbClr val="2E74B5"/>
                </a:solidFill>
                <a:effectLst/>
                <a:latin typeface="Times New Roman" panose="02020603050405020304" pitchFamily="18" charset="0"/>
                <a:ea typeface="Times New Roman" panose="02020603050405020304" pitchFamily="18" charset="0"/>
                <a:cs typeface="Times New Roman" panose="02020603050405020304" pitchFamily="18" charset="0"/>
              </a:rPr>
              <a:t>Future development</a:t>
            </a:r>
            <a:br>
              <a:rPr lang="en-IN" sz="3600" b="1" kern="0" dirty="0">
                <a:solidFill>
                  <a:srgbClr val="2E74B5"/>
                </a:solidFill>
                <a:effectLst/>
                <a:latin typeface="Calibri Light" panose="020F03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D157AC3-1CBA-F745-062C-40AA331EF21D}"/>
              </a:ext>
            </a:extLst>
          </p:cNvPr>
          <p:cNvSpPr>
            <a:spLocks noGrp="1"/>
          </p:cNvSpPr>
          <p:nvPr>
            <p:ph idx="1"/>
          </p:nvPr>
        </p:nvSpPr>
        <p:spPr>
          <a:xfrm>
            <a:off x="2484016" y="1381041"/>
            <a:ext cx="8915400" cy="3777622"/>
          </a:xfrm>
        </p:spPr>
        <p:txBody>
          <a:bodyPr>
            <a:normAutofit/>
          </a:bodyPr>
          <a:lstStyle/>
          <a:p>
            <a:pPr indent="0" algn="just">
              <a:lnSpc>
                <a:spcPct val="200000"/>
              </a:lnSpc>
              <a:spcAft>
                <a:spcPts val="800"/>
              </a:spcAft>
              <a:buNone/>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There are potential future developments in speech recognition applications called virtual assistants. The major challenge that we face is about the variation in voice, tone, language and even accents. So, the future development shall be that the VAs starts processing various languages and patterns with greater accuracy. Transcription of the speech shall be more accurate with robust technologies in place . Of course, deep learning techniques have emerged as a savior to this application, the advancement in RNN and CNN can also develop the performance of such applications.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DC3D736C-A90A-B766-BB31-35DB03734134}"/>
              </a:ext>
            </a:extLst>
          </p:cNvPr>
          <p:cNvPicPr>
            <a:picLocks noChangeAspect="1"/>
          </p:cNvPicPr>
          <p:nvPr/>
        </p:nvPicPr>
        <p:blipFill>
          <a:blip r:embed="rId4"/>
          <a:stretch>
            <a:fillRect/>
          </a:stretch>
        </p:blipFill>
        <p:spPr>
          <a:xfrm>
            <a:off x="4448470" y="3955276"/>
            <a:ext cx="3990975" cy="2524125"/>
          </a:xfrm>
          <a:prstGeom prst="rect">
            <a:avLst/>
          </a:prstGeom>
        </p:spPr>
      </p:pic>
      <p:pic>
        <p:nvPicPr>
          <p:cNvPr id="5" name="Recorded Sound">
            <a:hlinkClick r:id="" action="ppaction://media"/>
            <a:extLst>
              <a:ext uri="{FF2B5EF4-FFF2-40B4-BE49-F238E27FC236}">
                <a16:creationId xmlns:a16="http://schemas.microsoft.com/office/drawing/2014/main" id="{1D708BBD-29B6-6B29-25AA-5A74E193FD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98212" y="5915594"/>
            <a:ext cx="406400" cy="406400"/>
          </a:xfrm>
          <a:prstGeom prst="rect">
            <a:avLst/>
          </a:prstGeom>
        </p:spPr>
      </p:pic>
    </p:spTree>
    <p:extLst>
      <p:ext uri="{BB962C8B-B14F-4D97-AF65-F5344CB8AC3E}">
        <p14:creationId xmlns:p14="http://schemas.microsoft.com/office/powerpoint/2010/main" val="14237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20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5B498-25DB-F460-1EDF-97A4378596E1}"/>
              </a:ext>
            </a:extLst>
          </p:cNvPr>
          <p:cNvSpPr>
            <a:spLocks noGrp="1"/>
          </p:cNvSpPr>
          <p:nvPr>
            <p:ph type="title"/>
          </p:nvPr>
        </p:nvSpPr>
        <p:spPr/>
        <p:txBody>
          <a:bodyPr/>
          <a:lstStyle/>
          <a:p>
            <a:r>
              <a:rPr lang="en-IN" dirty="0"/>
              <a:t>LIMITATIONS</a:t>
            </a:r>
          </a:p>
        </p:txBody>
      </p:sp>
      <p:sp>
        <p:nvSpPr>
          <p:cNvPr id="3" name="Content Placeholder 2">
            <a:extLst>
              <a:ext uri="{FF2B5EF4-FFF2-40B4-BE49-F238E27FC236}">
                <a16:creationId xmlns:a16="http://schemas.microsoft.com/office/drawing/2014/main" id="{E302E6CE-3515-3AEB-AF96-0FE6E6DF31D9}"/>
              </a:ext>
            </a:extLst>
          </p:cNvPr>
          <p:cNvSpPr>
            <a:spLocks noGrp="1"/>
          </p:cNvSpPr>
          <p:nvPr>
            <p:ph idx="1"/>
          </p:nvPr>
        </p:nvSpPr>
        <p:spPr>
          <a:xfrm>
            <a:off x="2322414" y="1319002"/>
            <a:ext cx="9182198" cy="4592220"/>
          </a:xfrm>
        </p:spPr>
        <p:txBody>
          <a:bodyPr>
            <a:normAutofit fontScale="92500" lnSpcReduction="20000"/>
          </a:bodyPr>
          <a:lstStyle/>
          <a:p>
            <a:r>
              <a:rPr lang="en-IN" dirty="0"/>
              <a:t>Accuracy:</a:t>
            </a:r>
          </a:p>
          <a:p>
            <a:r>
              <a:rPr lang="en-IN" dirty="0"/>
              <a:t>Vocabulary restriction</a:t>
            </a:r>
          </a:p>
          <a:p>
            <a:r>
              <a:rPr lang="en-IN" dirty="0"/>
              <a:t>Real-time processing</a:t>
            </a:r>
          </a:p>
          <a:p>
            <a:r>
              <a:rPr lang="en-IN" dirty="0"/>
              <a:t>Requirements for training:</a:t>
            </a:r>
          </a:p>
          <a:p>
            <a:r>
              <a:rPr lang="en-IN" dirty="0"/>
              <a:t>Speech recognition systems </a:t>
            </a:r>
          </a:p>
          <a:p>
            <a:endParaRPr lang="en-IN" dirty="0"/>
          </a:p>
          <a:p>
            <a:pPr marL="0" indent="0">
              <a:buNone/>
            </a:pPr>
            <a:r>
              <a:rPr lang="en-IN" sz="2200" b="1" dirty="0"/>
              <a:t>SOLUTION</a:t>
            </a:r>
          </a:p>
          <a:p>
            <a:r>
              <a:rPr lang="en-IN" dirty="0"/>
              <a:t>Enhancing audio quality</a:t>
            </a:r>
          </a:p>
          <a:p>
            <a:r>
              <a:rPr lang="en-IN" dirty="0"/>
              <a:t>Language models</a:t>
            </a:r>
          </a:p>
          <a:p>
            <a:r>
              <a:rPr lang="en-IN" dirty="0"/>
              <a:t>Speaker </a:t>
            </a:r>
            <a:r>
              <a:rPr lang="en-IN" dirty="0" err="1"/>
              <a:t>diarization</a:t>
            </a:r>
            <a:endParaRPr lang="en-IN" dirty="0"/>
          </a:p>
          <a:p>
            <a:r>
              <a:rPr lang="en-IN" dirty="0"/>
              <a:t>Adaptive learning</a:t>
            </a:r>
          </a:p>
          <a:p>
            <a:r>
              <a:rPr lang="en-IN" dirty="0"/>
              <a:t>Hybrid methods</a:t>
            </a:r>
          </a:p>
          <a:p>
            <a:r>
              <a:rPr lang="en-IN" dirty="0"/>
              <a:t>Contextualization</a:t>
            </a:r>
          </a:p>
        </p:txBody>
      </p:sp>
      <p:pic>
        <p:nvPicPr>
          <p:cNvPr id="4" name="Recorded Sound">
            <a:hlinkClick r:id="" action="ppaction://media"/>
            <a:extLst>
              <a:ext uri="{FF2B5EF4-FFF2-40B4-BE49-F238E27FC236}">
                <a16:creationId xmlns:a16="http://schemas.microsoft.com/office/drawing/2014/main" id="{C4A2BDD0-2DA9-859F-ABB8-676822036D7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666386" y="5621042"/>
            <a:ext cx="406400" cy="406400"/>
          </a:xfrm>
          <a:prstGeom prst="rect">
            <a:avLst/>
          </a:prstGeom>
        </p:spPr>
      </p:pic>
    </p:spTree>
    <p:extLst>
      <p:ext uri="{BB962C8B-B14F-4D97-AF65-F5344CB8AC3E}">
        <p14:creationId xmlns:p14="http://schemas.microsoft.com/office/powerpoint/2010/main" val="3819679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2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CD345-D102-7C08-864A-AC43D5F6B49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52EE9E9-2624-2451-4583-37978E45A619}"/>
              </a:ext>
            </a:extLst>
          </p:cNvPr>
          <p:cNvSpPr>
            <a:spLocks noGrp="1"/>
          </p:cNvSpPr>
          <p:nvPr>
            <p:ph idx="1"/>
          </p:nvPr>
        </p:nvSpPr>
        <p:spPr/>
        <p:txBody>
          <a:bodyPr>
            <a:normAutofit/>
          </a:bodyPr>
          <a:lstStyle/>
          <a:p>
            <a:pPr marL="0" indent="0" algn="ctr">
              <a:buNone/>
            </a:pPr>
            <a:r>
              <a:rPr lang="en-IN" sz="4800" b="1" dirty="0"/>
              <a:t>THANK YOU</a:t>
            </a:r>
          </a:p>
          <a:p>
            <a:pPr marL="0" indent="0" algn="ctr">
              <a:buNone/>
            </a:pPr>
            <a:endParaRPr lang="en-IN" sz="4800" b="1" dirty="0"/>
          </a:p>
        </p:txBody>
      </p:sp>
      <p:pic>
        <p:nvPicPr>
          <p:cNvPr id="4" name="Recorded Sound">
            <a:hlinkClick r:id="" action="ppaction://media"/>
            <a:extLst>
              <a:ext uri="{FF2B5EF4-FFF2-40B4-BE49-F238E27FC236}">
                <a16:creationId xmlns:a16="http://schemas.microsoft.com/office/drawing/2014/main" id="{C1AC4933-143C-8B6B-6813-C9BD8B4E70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86180" y="5504822"/>
            <a:ext cx="406400" cy="406400"/>
          </a:xfrm>
          <a:prstGeom prst="rect">
            <a:avLst/>
          </a:prstGeom>
        </p:spPr>
      </p:pic>
    </p:spTree>
    <p:extLst>
      <p:ext uri="{BB962C8B-B14F-4D97-AF65-F5344CB8AC3E}">
        <p14:creationId xmlns:p14="http://schemas.microsoft.com/office/powerpoint/2010/main" val="160036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4</TotalTime>
  <Words>482</Words>
  <Application>Microsoft Office PowerPoint</Application>
  <PresentationFormat>Widescreen</PresentationFormat>
  <Paragraphs>32</Paragraphs>
  <Slides>8</Slides>
  <Notes>0</Notes>
  <HiddenSlides>0</HiddenSlides>
  <MMClips>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Century Gothic</vt:lpstr>
      <vt:lpstr>Times New Roman</vt:lpstr>
      <vt:lpstr>Wingdings 3</vt:lpstr>
      <vt:lpstr>Wisp</vt:lpstr>
      <vt:lpstr>DEEP LEARNING IN SPEECH RECOGNITION ADVANCE MACHINE LEARNING  </vt:lpstr>
      <vt:lpstr>INTRODUCTION</vt:lpstr>
      <vt:lpstr>METHODS USED </vt:lpstr>
      <vt:lpstr>RNN  Due to its capacity to process sequential input, which is necessary for processing speech signals, recurrent neural networks (RNNs) have been widely used in speech recognition. RNNs are a sort of neural network that can deal with input sequences of various lengths and learn to capture temporal dependencies in the input data</vt:lpstr>
      <vt:lpstr>APPLICATION WHERE THIS COULD BE USED</vt:lpstr>
      <vt:lpstr>Future development </vt:lpstr>
      <vt:lpstr>LIMITATIONS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IN SPEECH RECOGNITION ADVANCE MACHINE LEARNING  </dc:title>
  <dc:creator>Gowtham chakri</dc:creator>
  <cp:lastModifiedBy>Gowtham chakri</cp:lastModifiedBy>
  <cp:revision>1</cp:revision>
  <dcterms:created xsi:type="dcterms:W3CDTF">2023-05-09T03:23:14Z</dcterms:created>
  <dcterms:modified xsi:type="dcterms:W3CDTF">2023-05-09T03:27:33Z</dcterms:modified>
</cp:coreProperties>
</file>

<file path=docProps/thumbnail.jpeg>
</file>